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5" r:id="rId9"/>
    <p:sldId id="264" r:id="rId10"/>
    <p:sldId id="266" r:id="rId11"/>
    <p:sldId id="272" r:id="rId12"/>
    <p:sldId id="268" r:id="rId13"/>
    <p:sldId id="273" r:id="rId14"/>
    <p:sldId id="274" r:id="rId15"/>
    <p:sldId id="270" r:id="rId16"/>
    <p:sldId id="276"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830E"/>
    <a:srgbClr val="D69410"/>
    <a:srgbClr val="EFAA22"/>
    <a:srgbClr val="0000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9" autoAdjust="0"/>
    <p:restoredTop sz="86638" autoAdjust="0"/>
  </p:normalViewPr>
  <p:slideViewPr>
    <p:cSldViewPr>
      <p:cViewPr>
        <p:scale>
          <a:sx n="72" d="100"/>
          <a:sy n="72" d="100"/>
        </p:scale>
        <p:origin x="1248" y="-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95AF4D7-75CB-416C-8D21-72318985F984}" type="datetimeFigureOut">
              <a:rPr lang="en-US" smtClean="0"/>
              <a:t>6/27/17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5ED012F-74A1-45EE-9947-B3AA5CB77F40}" type="slidenum">
              <a:rPr lang="en-US" smtClean="0"/>
              <a:t>‹#›</a:t>
            </a:fld>
            <a:endParaRPr lang="en-US"/>
          </a:p>
        </p:txBody>
      </p:sp>
    </p:spTree>
    <p:extLst>
      <p:ext uri="{BB962C8B-B14F-4D97-AF65-F5344CB8AC3E}">
        <p14:creationId xmlns:p14="http://schemas.microsoft.com/office/powerpoint/2010/main" val="1239084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5ED012F-74A1-45EE-9947-B3AA5CB77F40}" type="slidenum">
              <a:rPr lang="en-US" smtClean="0"/>
              <a:t>1</a:t>
            </a:fld>
            <a:endParaRPr lang="en-US"/>
          </a:p>
        </p:txBody>
      </p:sp>
    </p:spTree>
    <p:extLst>
      <p:ext uri="{BB962C8B-B14F-4D97-AF65-F5344CB8AC3E}">
        <p14:creationId xmlns:p14="http://schemas.microsoft.com/office/powerpoint/2010/main" val="202097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EDE96D-0D70-4057-8BF2-57A05301F14E}" type="datetime1">
              <a:rPr lang="en-US" smtClean="0"/>
              <a:t>6/27/17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507D8-6DC6-4D2C-8233-08C18F3EF4D6}" type="slidenum">
              <a:rPr lang="en-US" smtClean="0"/>
              <a:t>‹#›</a:t>
            </a:fld>
            <a:endParaRPr lang="en-US"/>
          </a:p>
        </p:txBody>
      </p:sp>
    </p:spTree>
    <p:extLst>
      <p:ext uri="{BB962C8B-B14F-4D97-AF65-F5344CB8AC3E}">
        <p14:creationId xmlns:p14="http://schemas.microsoft.com/office/powerpoint/2010/main" val="18116533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7D0DE-7944-4EF9-AF82-A2146A88EE15}" type="datetime1">
              <a:rPr lang="en-US" smtClean="0"/>
              <a:t>6/27/17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507D8-6DC6-4D2C-8233-08C18F3EF4D6}" type="slidenum">
              <a:rPr lang="en-US" smtClean="0"/>
              <a:t>‹#›</a:t>
            </a:fld>
            <a:endParaRPr lang="en-US"/>
          </a:p>
        </p:txBody>
      </p:sp>
    </p:spTree>
    <p:extLst>
      <p:ext uri="{BB962C8B-B14F-4D97-AF65-F5344CB8AC3E}">
        <p14:creationId xmlns:p14="http://schemas.microsoft.com/office/powerpoint/2010/main" val="42218458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E2D1C-79AE-4C6B-A8C7-8CEFF30139D7}" type="datetime1">
              <a:rPr lang="en-US" smtClean="0"/>
              <a:t>6/27/17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507D8-6DC6-4D2C-8233-08C18F3EF4D6}" type="slidenum">
              <a:rPr lang="en-US" smtClean="0"/>
              <a:t>‹#›</a:t>
            </a:fld>
            <a:endParaRPr lang="en-US"/>
          </a:p>
        </p:txBody>
      </p:sp>
    </p:spTree>
    <p:extLst>
      <p:ext uri="{BB962C8B-B14F-4D97-AF65-F5344CB8AC3E}">
        <p14:creationId xmlns:p14="http://schemas.microsoft.com/office/powerpoint/2010/main" val="23417296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6"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76200" y="-57859"/>
            <a:ext cx="9296399" cy="69737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9066B-EE14-475D-BBC7-6FB1187BDDF8}" type="datetime1">
              <a:rPr lang="en-US" smtClean="0"/>
              <a:t>6/27/17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507D8-6DC6-4D2C-8233-08C18F3EF4D6}" type="slidenum">
              <a:rPr lang="en-US" smtClean="0"/>
              <a:t>‹#›</a:t>
            </a:fld>
            <a:endParaRPr lang="en-US"/>
          </a:p>
        </p:txBody>
      </p:sp>
    </p:spTree>
    <p:extLst>
      <p:ext uri="{BB962C8B-B14F-4D97-AF65-F5344CB8AC3E}">
        <p14:creationId xmlns:p14="http://schemas.microsoft.com/office/powerpoint/2010/main" val="341595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Classified Leadership Institute</a:t>
            </a:r>
            <a:endParaRPr lang="en-US" dirty="0"/>
          </a:p>
        </p:txBody>
      </p:sp>
      <p:sp>
        <p:nvSpPr>
          <p:cNvPr id="2" name="Subtitle 1"/>
          <p:cNvSpPr>
            <a:spLocks noGrp="1"/>
          </p:cNvSpPr>
          <p:nvPr>
            <p:ph type="subTitle" idx="1"/>
          </p:nvPr>
        </p:nvSpPr>
        <p:spPr/>
        <p:txBody>
          <a:bodyPr/>
          <a:lstStyle/>
          <a:p>
            <a:r>
              <a:rPr lang="en-US" dirty="0"/>
              <a:t>Pamela D. Walker, </a:t>
            </a:r>
            <a:r>
              <a:rPr lang="en-US" dirty="0" err="1"/>
              <a:t>Ed.D</a:t>
            </a:r>
            <a:r>
              <a:rPr lang="en-US" dirty="0"/>
              <a:t>.</a:t>
            </a:r>
          </a:p>
          <a:p>
            <a:r>
              <a:rPr lang="en-US" dirty="0"/>
              <a:t>Vice Chancellor, Educational Services</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pPr/>
              <a:t>1</a:t>
            </a:fld>
            <a:endParaRPr lang="en-US"/>
          </a:p>
        </p:txBody>
      </p:sp>
    </p:spTree>
    <p:extLst>
      <p:ext uri="{BB962C8B-B14F-4D97-AF65-F5344CB8AC3E}">
        <p14:creationId xmlns:p14="http://schemas.microsoft.com/office/powerpoint/2010/main" val="3880398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43000"/>
            <a:ext cx="6858000" cy="3736975"/>
          </a:xfrm>
        </p:spPr>
        <p:txBody>
          <a:bodyPr>
            <a:normAutofit/>
          </a:bodyPr>
          <a:lstStyle/>
          <a:p>
            <a:r>
              <a:rPr lang="en-US" dirty="0" smtClean="0"/>
              <a:t> Servant Leadership is marginally organizational, </a:t>
            </a:r>
            <a:br>
              <a:rPr lang="en-US" dirty="0" smtClean="0"/>
            </a:br>
            <a:r>
              <a:rPr lang="en-US" dirty="0" smtClean="0"/>
              <a:t>as it is </a:t>
            </a:r>
            <a:br>
              <a:rPr lang="en-US" dirty="0" smtClean="0"/>
            </a:br>
            <a:r>
              <a:rPr lang="en-US" dirty="0" smtClean="0"/>
              <a:t>primarily attitudinal</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10</a:t>
            </a:fld>
            <a:endParaRPr lang="en-US"/>
          </a:p>
        </p:txBody>
      </p:sp>
    </p:spTree>
    <p:extLst>
      <p:ext uri="{BB962C8B-B14F-4D97-AF65-F5344CB8AC3E}">
        <p14:creationId xmlns:p14="http://schemas.microsoft.com/office/powerpoint/2010/main" val="3455948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Severant</a:t>
            </a:r>
            <a:r>
              <a:rPr lang="en-US" dirty="0" smtClean="0"/>
              <a:t> Leadership</a:t>
            </a:r>
            <a:endParaRPr lang="en-US" dirty="0"/>
          </a:p>
        </p:txBody>
      </p:sp>
      <p:sp>
        <p:nvSpPr>
          <p:cNvPr id="3" name="Content Placeholder 2"/>
          <p:cNvSpPr>
            <a:spLocks noGrp="1"/>
          </p:cNvSpPr>
          <p:nvPr>
            <p:ph idx="1"/>
          </p:nvPr>
        </p:nvSpPr>
        <p:spPr/>
        <p:txBody>
          <a:bodyPr/>
          <a:lstStyle/>
          <a:p>
            <a:r>
              <a:rPr lang="en-US" dirty="0" smtClean="0"/>
              <a:t>On self:  Develop life skills</a:t>
            </a:r>
          </a:p>
          <a:p>
            <a:r>
              <a:rPr lang="en-US" dirty="0" smtClean="0"/>
              <a:t>On relationships:  Listen, respect and trust one another</a:t>
            </a:r>
          </a:p>
          <a:p>
            <a:r>
              <a:rPr lang="en-US" dirty="0" smtClean="0"/>
              <a:t>A college:  Work for distinction</a:t>
            </a:r>
          </a:p>
          <a:p>
            <a:r>
              <a:rPr lang="en-US" dirty="0" smtClean="0"/>
              <a:t>On leadership:  A college where everyone has a role</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11</a:t>
            </a:fld>
            <a:endParaRPr lang="en-US"/>
          </a:p>
        </p:txBody>
      </p:sp>
    </p:spTree>
    <p:extLst>
      <p:ext uri="{BB962C8B-B14F-4D97-AF65-F5344CB8AC3E}">
        <p14:creationId xmlns:p14="http://schemas.microsoft.com/office/powerpoint/2010/main" val="1729035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Exploring </a:t>
            </a:r>
            <a:r>
              <a:rPr lang="en-US" dirty="0" smtClean="0"/>
              <a:t>is </a:t>
            </a:r>
            <a:r>
              <a:rPr lang="en-US" dirty="0"/>
              <a:t>a lifelong journey of developing one’s own unique character</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12</a:t>
            </a:fld>
            <a:endParaRPr lang="en-US"/>
          </a:p>
        </p:txBody>
      </p:sp>
    </p:spTree>
    <p:extLst>
      <p:ext uri="{BB962C8B-B14F-4D97-AF65-F5344CB8AC3E}">
        <p14:creationId xmlns:p14="http://schemas.microsoft.com/office/powerpoint/2010/main" val="3634485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a:t>
            </a:r>
            <a:endParaRPr lang="en-US" dirty="0"/>
          </a:p>
        </p:txBody>
      </p:sp>
      <p:sp>
        <p:nvSpPr>
          <p:cNvPr id="3" name="Content Placeholder 2"/>
          <p:cNvSpPr>
            <a:spLocks noGrp="1"/>
          </p:cNvSpPr>
          <p:nvPr>
            <p:ph idx="1"/>
          </p:nvPr>
        </p:nvSpPr>
        <p:spPr/>
        <p:txBody>
          <a:bodyPr/>
          <a:lstStyle/>
          <a:p>
            <a:r>
              <a:rPr lang="en-US" dirty="0" smtClean="0"/>
              <a:t>Present</a:t>
            </a:r>
          </a:p>
          <a:p>
            <a:r>
              <a:rPr lang="en-US" dirty="0" smtClean="0"/>
              <a:t>Listen</a:t>
            </a:r>
          </a:p>
          <a:p>
            <a:r>
              <a:rPr lang="en-US" dirty="0" smtClean="0"/>
              <a:t>Asks awesome questions</a:t>
            </a:r>
          </a:p>
          <a:p>
            <a:r>
              <a:rPr lang="en-US" dirty="0" smtClean="0"/>
              <a:t>Role models</a:t>
            </a:r>
          </a:p>
          <a:p>
            <a:r>
              <a:rPr lang="en-US" dirty="0" smtClean="0"/>
              <a:t>Keep their promises and holds their mentee’s accountable</a:t>
            </a:r>
          </a:p>
          <a:p>
            <a:r>
              <a:rPr lang="en-US" dirty="0" smtClean="0"/>
              <a:t>They are humble</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13</a:t>
            </a:fld>
            <a:endParaRPr lang="en-US"/>
          </a:p>
        </p:txBody>
      </p:sp>
    </p:spTree>
    <p:extLst>
      <p:ext uri="{BB962C8B-B14F-4D97-AF65-F5344CB8AC3E}">
        <p14:creationId xmlns:p14="http://schemas.microsoft.com/office/powerpoint/2010/main" val="2414307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lnSpcReduction="10000"/>
          </a:bodyPr>
          <a:lstStyle/>
          <a:p>
            <a:r>
              <a:rPr lang="en-US" dirty="0" smtClean="0"/>
              <a:t>They share amazing stories</a:t>
            </a:r>
          </a:p>
          <a:p>
            <a:r>
              <a:rPr lang="en-US" dirty="0" smtClean="0"/>
              <a:t>They give feedback</a:t>
            </a:r>
          </a:p>
          <a:p>
            <a:r>
              <a:rPr lang="en-US" dirty="0" smtClean="0"/>
              <a:t>They are patient</a:t>
            </a:r>
          </a:p>
          <a:p>
            <a:r>
              <a:rPr lang="en-US" dirty="0" smtClean="0"/>
              <a:t>They respect and honor confidentiality</a:t>
            </a:r>
          </a:p>
          <a:p>
            <a:r>
              <a:rPr lang="en-US" dirty="0" smtClean="0"/>
              <a:t>They practice servant and situational leadership</a:t>
            </a:r>
          </a:p>
          <a:p>
            <a:r>
              <a:rPr lang="en-US" dirty="0" smtClean="0"/>
              <a:t>They set boundaries</a:t>
            </a:r>
          </a:p>
          <a:p>
            <a:r>
              <a:rPr lang="en-US" dirty="0" smtClean="0"/>
              <a:t>They value diversity</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14</a:t>
            </a:fld>
            <a:endParaRPr lang="en-US"/>
          </a:p>
        </p:txBody>
      </p:sp>
    </p:spTree>
    <p:extLst>
      <p:ext uri="{BB962C8B-B14F-4D97-AF65-F5344CB8AC3E}">
        <p14:creationId xmlns:p14="http://schemas.microsoft.com/office/powerpoint/2010/main" val="957661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Ponder</a:t>
            </a:r>
            <a:endParaRPr lang="en-US" dirty="0"/>
          </a:p>
        </p:txBody>
      </p:sp>
      <p:sp>
        <p:nvSpPr>
          <p:cNvPr id="3" name="Content Placeholder 2"/>
          <p:cNvSpPr>
            <a:spLocks noGrp="1"/>
          </p:cNvSpPr>
          <p:nvPr>
            <p:ph idx="1"/>
          </p:nvPr>
        </p:nvSpPr>
        <p:spPr/>
        <p:txBody>
          <a:bodyPr/>
          <a:lstStyle/>
          <a:p>
            <a:r>
              <a:rPr lang="en-US" dirty="0" smtClean="0"/>
              <a:t>What can I expect from you?</a:t>
            </a:r>
          </a:p>
          <a:p>
            <a:r>
              <a:rPr lang="en-US" dirty="0" smtClean="0"/>
              <a:t>Can I achieve my goals by following you?</a:t>
            </a:r>
          </a:p>
          <a:p>
            <a:r>
              <a:rPr lang="en-US" dirty="0" smtClean="0"/>
              <a:t>Will I reach my potential by working with you?</a:t>
            </a:r>
          </a:p>
          <a:p>
            <a:r>
              <a:rPr lang="en-US" dirty="0" smtClean="0"/>
              <a:t>Can I entrust my future to you?</a:t>
            </a:r>
          </a:p>
          <a:p>
            <a:r>
              <a:rPr lang="en-US" dirty="0" smtClean="0"/>
              <a:t>Have you bothered to prepare yourself for leadership?</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15</a:t>
            </a:fld>
            <a:endParaRPr lang="en-US"/>
          </a:p>
        </p:txBody>
      </p:sp>
    </p:spTree>
    <p:extLst>
      <p:ext uri="{BB962C8B-B14F-4D97-AF65-F5344CB8AC3E}">
        <p14:creationId xmlns:p14="http://schemas.microsoft.com/office/powerpoint/2010/main" val="1350142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Are you ready to be ruthlessly honest?</a:t>
            </a:r>
          </a:p>
          <a:p>
            <a:r>
              <a:rPr lang="en-US" dirty="0" smtClean="0"/>
              <a:t>Do you have the self-confidence?</a:t>
            </a:r>
          </a:p>
          <a:p>
            <a:r>
              <a:rPr lang="en-US" dirty="0" smtClean="0"/>
              <a:t>What do you believe?</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16</a:t>
            </a:fld>
            <a:endParaRPr lang="en-US"/>
          </a:p>
        </p:txBody>
      </p:sp>
    </p:spTree>
    <p:extLst>
      <p:ext uri="{BB962C8B-B14F-4D97-AF65-F5344CB8AC3E}">
        <p14:creationId xmlns:p14="http://schemas.microsoft.com/office/powerpoint/2010/main" val="879939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marL="0" indent="0">
              <a:buNone/>
            </a:pPr>
            <a:endParaRPr lang="en-US" dirty="0" smtClean="0"/>
          </a:p>
          <a:p>
            <a:pPr marL="0" indent="0">
              <a:buNone/>
            </a:pPr>
            <a:r>
              <a:rPr lang="en-US" dirty="0" smtClean="0"/>
              <a:t>Whatever your work is, make something out of it that enriches you. Work itself cannot be truly significant, except as it is seen as the means whereby the people who do the work find themselves in it.</a:t>
            </a:r>
          </a:p>
          <a:p>
            <a:pPr marL="0" indent="0" algn="r">
              <a:buNone/>
            </a:pPr>
            <a:r>
              <a:rPr lang="en-US" dirty="0" smtClean="0"/>
              <a:t>Robert Greenleaf</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17</a:t>
            </a:fld>
            <a:endParaRPr lang="en-US"/>
          </a:p>
        </p:txBody>
      </p:sp>
    </p:spTree>
    <p:extLst>
      <p:ext uri="{BB962C8B-B14F-4D97-AF65-F5344CB8AC3E}">
        <p14:creationId xmlns:p14="http://schemas.microsoft.com/office/powerpoint/2010/main" val="722046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r>
              <a:rPr lang="en-US" dirty="0"/>
              <a:t>A day for self</a:t>
            </a:r>
          </a:p>
          <a:p>
            <a:r>
              <a:rPr lang="en-US" dirty="0"/>
              <a:t>A day for relationship building</a:t>
            </a:r>
          </a:p>
          <a:p>
            <a:r>
              <a:rPr lang="en-US" dirty="0"/>
              <a:t>A day to slow down: the journey is the destination</a:t>
            </a:r>
          </a:p>
          <a:p>
            <a:r>
              <a:rPr lang="en-US" dirty="0"/>
              <a:t>A day for searching</a:t>
            </a:r>
          </a:p>
          <a:p>
            <a:r>
              <a:rPr lang="en-US" dirty="0"/>
              <a:t>A day for learning, not training</a:t>
            </a:r>
          </a:p>
        </p:txBody>
      </p:sp>
      <p:sp>
        <p:nvSpPr>
          <p:cNvPr id="4" name="Slide Number Placeholder 3"/>
          <p:cNvSpPr>
            <a:spLocks noGrp="1"/>
          </p:cNvSpPr>
          <p:nvPr>
            <p:ph type="sldNum" sz="quarter" idx="12"/>
          </p:nvPr>
        </p:nvSpPr>
        <p:spPr/>
        <p:txBody>
          <a:bodyPr/>
          <a:lstStyle/>
          <a:p>
            <a:fld id="{E5E507D8-6DC6-4D2C-8233-08C18F3EF4D6}" type="slidenum">
              <a:rPr lang="en-US" smtClean="0"/>
              <a:t>2</a:t>
            </a:fld>
            <a:endParaRPr lang="en-US"/>
          </a:p>
        </p:txBody>
      </p:sp>
    </p:spTree>
    <p:extLst>
      <p:ext uri="{BB962C8B-B14F-4D97-AF65-F5344CB8AC3E}">
        <p14:creationId xmlns:p14="http://schemas.microsoft.com/office/powerpoint/2010/main" val="364054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9200"/>
            <a:ext cx="8229600" cy="4525963"/>
          </a:xfrm>
        </p:spPr>
        <p:txBody>
          <a:bodyPr>
            <a:normAutofit/>
          </a:bodyPr>
          <a:lstStyle/>
          <a:p>
            <a:pPr marL="0" indent="0">
              <a:buNone/>
            </a:pPr>
            <a:endParaRPr lang="en-US" dirty="0" smtClean="0"/>
          </a:p>
          <a:p>
            <a:pPr marL="0" indent="0">
              <a:buNone/>
            </a:pPr>
            <a:r>
              <a:rPr lang="en-US" dirty="0" smtClean="0"/>
              <a:t>Remember</a:t>
            </a:r>
            <a:r>
              <a:rPr lang="en-US" dirty="0"/>
              <a:t>, learning is not training. We are natural learners. Our commitment to learning is fueled by the intensity of our interest and curiosity. Without this fuel, learning becomes training…and training is for the short </a:t>
            </a:r>
            <a:r>
              <a:rPr lang="en-US" dirty="0" smtClean="0"/>
              <a:t>term.</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3</a:t>
            </a:fld>
            <a:endParaRPr lang="en-US"/>
          </a:p>
        </p:txBody>
      </p:sp>
    </p:spTree>
    <p:extLst>
      <p:ext uri="{BB962C8B-B14F-4D97-AF65-F5344CB8AC3E}">
        <p14:creationId xmlns:p14="http://schemas.microsoft.com/office/powerpoint/2010/main" val="1327091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Aims</a:t>
            </a: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That </a:t>
            </a:r>
            <a:r>
              <a:rPr lang="en-US" dirty="0"/>
              <a:t>you gain a deeper understanding of </a:t>
            </a:r>
            <a:r>
              <a:rPr lang="en-US" dirty="0" smtClean="0"/>
              <a:t>servant-leadership.</a:t>
            </a:r>
            <a:endParaRPr lang="en-US" dirty="0"/>
          </a:p>
          <a:p>
            <a:pPr marL="514350" indent="-514350">
              <a:buFont typeface="+mj-lt"/>
              <a:buAutoNum type="arabicPeriod"/>
            </a:pPr>
            <a:endParaRPr lang="en-US" dirty="0"/>
          </a:p>
          <a:p>
            <a:pPr marL="514350" indent="-514350">
              <a:buFont typeface="+mj-lt"/>
              <a:buAutoNum type="arabicPeriod"/>
            </a:pPr>
            <a:r>
              <a:rPr lang="en-US" dirty="0" smtClean="0"/>
              <a:t>That </a:t>
            </a:r>
            <a:r>
              <a:rPr lang="en-US" dirty="0"/>
              <a:t>you continue or consider beginning a journey of connecting servant leadership idea’s in your </a:t>
            </a:r>
            <a:r>
              <a:rPr lang="en-US" dirty="0" smtClean="0"/>
              <a:t>life.</a:t>
            </a:r>
            <a:endParaRPr lang="en-US" dirty="0"/>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4</a:t>
            </a:fld>
            <a:endParaRPr lang="en-US"/>
          </a:p>
        </p:txBody>
      </p:sp>
    </p:spTree>
    <p:extLst>
      <p:ext uri="{BB962C8B-B14F-4D97-AF65-F5344CB8AC3E}">
        <p14:creationId xmlns:p14="http://schemas.microsoft.com/office/powerpoint/2010/main" val="363005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Servant Leadership</a:t>
            </a:r>
          </a:p>
        </p:txBody>
      </p:sp>
      <p:sp>
        <p:nvSpPr>
          <p:cNvPr id="3" name="Content Placeholder 2"/>
          <p:cNvSpPr>
            <a:spLocks noGrp="1"/>
          </p:cNvSpPr>
          <p:nvPr>
            <p:ph idx="1"/>
          </p:nvPr>
        </p:nvSpPr>
        <p:spPr/>
        <p:txBody>
          <a:bodyPr/>
          <a:lstStyle/>
          <a:p>
            <a:pPr>
              <a:buFont typeface="Wingdings" panose="05000000000000000000" pitchFamily="2" charset="2"/>
              <a:buChar char="ü"/>
            </a:pPr>
            <a:endParaRPr lang="en-US" dirty="0" smtClean="0"/>
          </a:p>
          <a:p>
            <a:pPr>
              <a:buFont typeface="Wingdings" panose="05000000000000000000" pitchFamily="2" charset="2"/>
              <a:buChar char="ü"/>
            </a:pPr>
            <a:r>
              <a:rPr lang="en-US" dirty="0" smtClean="0"/>
              <a:t>Increased </a:t>
            </a:r>
            <a:r>
              <a:rPr lang="en-US" dirty="0"/>
              <a:t>service to </a:t>
            </a:r>
            <a:r>
              <a:rPr lang="en-US" dirty="0" smtClean="0"/>
              <a:t>others</a:t>
            </a:r>
            <a:endParaRPr lang="en-US" dirty="0"/>
          </a:p>
          <a:p>
            <a:pPr>
              <a:buFont typeface="Wingdings" panose="05000000000000000000" pitchFamily="2" charset="2"/>
              <a:buChar char="ü"/>
            </a:pPr>
            <a:r>
              <a:rPr lang="en-US" dirty="0"/>
              <a:t>A holistic approach to </a:t>
            </a:r>
            <a:r>
              <a:rPr lang="en-US" dirty="0" smtClean="0"/>
              <a:t>work</a:t>
            </a:r>
            <a:endParaRPr lang="en-US" dirty="0"/>
          </a:p>
          <a:p>
            <a:pPr>
              <a:buFont typeface="Wingdings" panose="05000000000000000000" pitchFamily="2" charset="2"/>
              <a:buChar char="ü"/>
            </a:pPr>
            <a:r>
              <a:rPr lang="en-US" dirty="0"/>
              <a:t>A sense of </a:t>
            </a:r>
            <a:r>
              <a:rPr lang="en-US" dirty="0" smtClean="0"/>
              <a:t>community</a:t>
            </a:r>
            <a:endParaRPr lang="en-US" dirty="0"/>
          </a:p>
          <a:p>
            <a:pPr>
              <a:buFont typeface="Wingdings" panose="05000000000000000000" pitchFamily="2" charset="2"/>
              <a:buChar char="ü"/>
            </a:pPr>
            <a:r>
              <a:rPr lang="en-US" dirty="0"/>
              <a:t>A shared decision making power</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5</a:t>
            </a:fld>
            <a:endParaRPr lang="en-US"/>
          </a:p>
        </p:txBody>
      </p:sp>
    </p:spTree>
    <p:extLst>
      <p:ext uri="{BB962C8B-B14F-4D97-AF65-F5344CB8AC3E}">
        <p14:creationId xmlns:p14="http://schemas.microsoft.com/office/powerpoint/2010/main" val="426106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“Aha” Journey!</a:t>
            </a:r>
          </a:p>
        </p:txBody>
      </p:sp>
      <p:sp>
        <p:nvSpPr>
          <p:cNvPr id="4" name="Slide Number Placeholder 3"/>
          <p:cNvSpPr>
            <a:spLocks noGrp="1"/>
          </p:cNvSpPr>
          <p:nvPr>
            <p:ph type="sldNum" sz="quarter" idx="12"/>
          </p:nvPr>
        </p:nvSpPr>
        <p:spPr/>
        <p:txBody>
          <a:bodyPr/>
          <a:lstStyle/>
          <a:p>
            <a:fld id="{E5E507D8-6DC6-4D2C-8233-08C18F3EF4D6}" type="slidenum">
              <a:rPr lang="en-US" smtClean="0"/>
              <a:t>6</a:t>
            </a:fld>
            <a:endParaRPr lang="en-US"/>
          </a:p>
        </p:txBody>
      </p:sp>
      <p:grpSp>
        <p:nvGrpSpPr>
          <p:cNvPr id="5" name="Group 4"/>
          <p:cNvGrpSpPr/>
          <p:nvPr/>
        </p:nvGrpSpPr>
        <p:grpSpPr>
          <a:xfrm>
            <a:off x="685800" y="1524000"/>
            <a:ext cx="7678416" cy="4082419"/>
            <a:chOff x="0" y="0"/>
            <a:chExt cx="7678790" cy="4082490"/>
          </a:xfrm>
        </p:grpSpPr>
        <p:sp>
          <p:nvSpPr>
            <p:cNvPr id="6" name="Oval 5"/>
            <p:cNvSpPr>
              <a:spLocks noChangeArrowheads="1"/>
            </p:cNvSpPr>
            <p:nvPr/>
          </p:nvSpPr>
          <p:spPr bwMode="auto">
            <a:xfrm>
              <a:off x="7165075" y="1705970"/>
              <a:ext cx="513715" cy="344170"/>
            </a:xfrm>
            <a:prstGeom prst="ellipse">
              <a:avLst/>
            </a:prstGeom>
            <a:gradFill rotWithShape="1">
              <a:gsLst>
                <a:gs pos="0">
                  <a:schemeClr val="accent1">
                    <a:lumMod val="40000"/>
                    <a:lumOff val="60000"/>
                  </a:schemeClr>
                </a:gs>
                <a:gs pos="50000">
                  <a:schemeClr val="accent1">
                    <a:lumMod val="40000"/>
                    <a:lumOff val="60000"/>
                    <a:gamma/>
                    <a:shade val="46275"/>
                    <a:invGamma/>
                  </a:schemeClr>
                </a:gs>
                <a:gs pos="100000">
                  <a:schemeClr val="accent1">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grpSp>
          <p:nvGrpSpPr>
            <p:cNvPr id="7" name="Group 6"/>
            <p:cNvGrpSpPr/>
            <p:nvPr/>
          </p:nvGrpSpPr>
          <p:grpSpPr>
            <a:xfrm>
              <a:off x="0" y="0"/>
              <a:ext cx="7675226" cy="4082490"/>
              <a:chOff x="0" y="0"/>
              <a:chExt cx="7675226" cy="4082490"/>
            </a:xfrm>
          </p:grpSpPr>
          <p:sp>
            <p:nvSpPr>
              <p:cNvPr id="8" name="Oval 7"/>
              <p:cNvSpPr>
                <a:spLocks noChangeArrowheads="1"/>
              </p:cNvSpPr>
              <p:nvPr/>
            </p:nvSpPr>
            <p:spPr bwMode="auto">
              <a:xfrm>
                <a:off x="409433" y="3439235"/>
                <a:ext cx="2980055" cy="643255"/>
              </a:xfrm>
              <a:prstGeom prst="ellipse">
                <a:avLst/>
              </a:prstGeom>
              <a:gradFill rotWithShape="1">
                <a:gsLst>
                  <a:gs pos="0">
                    <a:schemeClr val="tx2">
                      <a:lumMod val="75000"/>
                      <a:lumOff val="0"/>
                    </a:schemeClr>
                  </a:gs>
                  <a:gs pos="50000">
                    <a:schemeClr val="tx2">
                      <a:lumMod val="75000"/>
                      <a:lumOff val="0"/>
                      <a:gamma/>
                      <a:shade val="46275"/>
                      <a:invGamma/>
                    </a:schemeClr>
                  </a:gs>
                  <a:gs pos="100000">
                    <a:schemeClr val="tx2">
                      <a:lumMod val="75000"/>
                      <a:lumOff val="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9" name="Oval 8"/>
              <p:cNvSpPr>
                <a:spLocks noChangeArrowheads="1"/>
              </p:cNvSpPr>
              <p:nvPr/>
            </p:nvSpPr>
            <p:spPr bwMode="auto">
              <a:xfrm>
                <a:off x="4967785" y="2169994"/>
                <a:ext cx="2630805" cy="914400"/>
              </a:xfrm>
              <a:prstGeom prst="ellipse">
                <a:avLst/>
              </a:prstGeom>
              <a:gradFill rotWithShape="1">
                <a:gsLst>
                  <a:gs pos="0">
                    <a:schemeClr val="tx2">
                      <a:lumMod val="75000"/>
                      <a:lumOff val="0"/>
                    </a:schemeClr>
                  </a:gs>
                  <a:gs pos="50000">
                    <a:schemeClr val="tx2">
                      <a:lumMod val="75000"/>
                      <a:lumOff val="0"/>
                      <a:gamma/>
                      <a:shade val="46275"/>
                      <a:invGamma/>
                    </a:schemeClr>
                  </a:gs>
                  <a:gs pos="100000">
                    <a:schemeClr val="tx2">
                      <a:lumMod val="75000"/>
                      <a:lumOff val="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0" name="Oval 9"/>
              <p:cNvSpPr>
                <a:spLocks noChangeArrowheads="1"/>
              </p:cNvSpPr>
              <p:nvPr/>
            </p:nvSpPr>
            <p:spPr bwMode="auto">
              <a:xfrm>
                <a:off x="5540991" y="859809"/>
                <a:ext cx="2134235" cy="643890"/>
              </a:xfrm>
              <a:prstGeom prst="ellipse">
                <a:avLst/>
              </a:prstGeom>
              <a:gradFill rotWithShape="1">
                <a:gsLst>
                  <a:gs pos="0">
                    <a:schemeClr val="tx2">
                      <a:lumMod val="75000"/>
                      <a:lumOff val="0"/>
                    </a:schemeClr>
                  </a:gs>
                  <a:gs pos="50000">
                    <a:schemeClr val="tx2">
                      <a:lumMod val="75000"/>
                      <a:lumOff val="0"/>
                      <a:gamma/>
                      <a:shade val="46275"/>
                      <a:invGamma/>
                    </a:schemeClr>
                  </a:gs>
                  <a:gs pos="100000">
                    <a:schemeClr val="tx2">
                      <a:lumMod val="75000"/>
                      <a:lumOff val="0"/>
                    </a:schemeClr>
                  </a:gs>
                </a:gsLst>
                <a:lin ang="5400000" scaled="1"/>
              </a:gradFill>
              <a:ln w="38100">
                <a:solidFill>
                  <a:schemeClr val="bg1">
                    <a:lumMod val="100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0" y="696035"/>
                <a:ext cx="3150870" cy="914400"/>
              </a:xfrm>
              <a:prstGeom prst="ellipse">
                <a:avLst/>
              </a:prstGeom>
              <a:gradFill rotWithShape="1">
                <a:gsLst>
                  <a:gs pos="0">
                    <a:srgbClr val="17365D"/>
                  </a:gs>
                  <a:gs pos="50000">
                    <a:srgbClr val="17365D">
                      <a:gamma/>
                      <a:shade val="46275"/>
                      <a:invGamma/>
                    </a:srgbClr>
                  </a:gs>
                  <a:gs pos="100000">
                    <a:srgbClr val="17365D"/>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0" y="1610435"/>
                <a:ext cx="1856740" cy="643255"/>
              </a:xfrm>
              <a:prstGeom prst="ellipse">
                <a:avLst/>
              </a:prstGeom>
              <a:gradFill rotWithShape="1">
                <a:gsLst>
                  <a:gs pos="0">
                    <a:schemeClr val="tx2">
                      <a:lumMod val="40000"/>
                      <a:lumOff val="60000"/>
                    </a:schemeClr>
                  </a:gs>
                  <a:gs pos="50000">
                    <a:schemeClr val="tx2">
                      <a:lumMod val="40000"/>
                      <a:lumOff val="60000"/>
                      <a:gamma/>
                      <a:shade val="46275"/>
                      <a:invGamma/>
                    </a:schemeClr>
                  </a:gs>
                  <a:gs pos="100000">
                    <a:schemeClr val="tx2">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4844955" y="1433015"/>
                <a:ext cx="1727200" cy="450850"/>
              </a:xfrm>
              <a:prstGeom prst="ellipse">
                <a:avLst/>
              </a:prstGeom>
              <a:gradFill rotWithShape="1">
                <a:gsLst>
                  <a:gs pos="0">
                    <a:schemeClr val="tx2">
                      <a:lumMod val="40000"/>
                      <a:lumOff val="60000"/>
                    </a:schemeClr>
                  </a:gs>
                  <a:gs pos="50000">
                    <a:schemeClr val="tx2">
                      <a:lumMod val="40000"/>
                      <a:lumOff val="60000"/>
                      <a:gamma/>
                      <a:shade val="46275"/>
                      <a:invGamma/>
                    </a:schemeClr>
                  </a:gs>
                  <a:gs pos="100000">
                    <a:schemeClr val="tx2">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4" name="Oval 13"/>
              <p:cNvSpPr>
                <a:spLocks noChangeArrowheads="1"/>
              </p:cNvSpPr>
              <p:nvPr/>
            </p:nvSpPr>
            <p:spPr bwMode="auto">
              <a:xfrm>
                <a:off x="5486400" y="3439235"/>
                <a:ext cx="2105660" cy="643255"/>
              </a:xfrm>
              <a:prstGeom prst="ellipse">
                <a:avLst/>
              </a:prstGeom>
              <a:gradFill rotWithShape="1">
                <a:gsLst>
                  <a:gs pos="0">
                    <a:schemeClr val="tx2">
                      <a:lumMod val="40000"/>
                      <a:lumOff val="60000"/>
                    </a:schemeClr>
                  </a:gs>
                  <a:gs pos="50000">
                    <a:schemeClr val="tx2">
                      <a:lumMod val="40000"/>
                      <a:lumOff val="60000"/>
                      <a:gamma/>
                      <a:shade val="46275"/>
                      <a:invGamma/>
                    </a:schemeClr>
                  </a:gs>
                  <a:gs pos="100000">
                    <a:schemeClr val="tx2">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2238233" y="2593074"/>
                <a:ext cx="2105660" cy="643255"/>
              </a:xfrm>
              <a:prstGeom prst="ellipse">
                <a:avLst/>
              </a:prstGeom>
              <a:gradFill rotWithShape="1">
                <a:gsLst>
                  <a:gs pos="0">
                    <a:schemeClr val="tx2">
                      <a:lumMod val="40000"/>
                      <a:lumOff val="60000"/>
                    </a:schemeClr>
                  </a:gs>
                  <a:gs pos="50000">
                    <a:schemeClr val="tx2">
                      <a:lumMod val="40000"/>
                      <a:lumOff val="60000"/>
                      <a:gamma/>
                      <a:shade val="46275"/>
                      <a:invGamma/>
                    </a:schemeClr>
                  </a:gs>
                  <a:gs pos="100000">
                    <a:schemeClr val="tx2">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6" name="Oval 15"/>
              <p:cNvSpPr>
                <a:spLocks noChangeArrowheads="1"/>
              </p:cNvSpPr>
              <p:nvPr/>
            </p:nvSpPr>
            <p:spPr bwMode="auto">
              <a:xfrm>
                <a:off x="4544704" y="3234519"/>
                <a:ext cx="513715" cy="344170"/>
              </a:xfrm>
              <a:prstGeom prst="ellipse">
                <a:avLst/>
              </a:prstGeom>
              <a:gradFill rotWithShape="1">
                <a:gsLst>
                  <a:gs pos="0">
                    <a:schemeClr val="accent1">
                      <a:lumMod val="40000"/>
                      <a:lumOff val="60000"/>
                    </a:schemeClr>
                  </a:gs>
                  <a:gs pos="50000">
                    <a:schemeClr val="accent1">
                      <a:lumMod val="40000"/>
                      <a:lumOff val="60000"/>
                      <a:gamma/>
                      <a:shade val="46275"/>
                      <a:invGamma/>
                    </a:schemeClr>
                  </a:gs>
                  <a:gs pos="100000">
                    <a:schemeClr val="accent1">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7" name="Oval 16"/>
              <p:cNvSpPr>
                <a:spLocks noChangeArrowheads="1"/>
              </p:cNvSpPr>
              <p:nvPr/>
            </p:nvSpPr>
            <p:spPr bwMode="auto">
              <a:xfrm>
                <a:off x="2347415" y="2019868"/>
                <a:ext cx="513715" cy="344170"/>
              </a:xfrm>
              <a:prstGeom prst="ellipse">
                <a:avLst/>
              </a:prstGeom>
              <a:gradFill rotWithShape="1">
                <a:gsLst>
                  <a:gs pos="0">
                    <a:schemeClr val="accent1">
                      <a:lumMod val="40000"/>
                      <a:lumOff val="60000"/>
                    </a:schemeClr>
                  </a:gs>
                  <a:gs pos="50000">
                    <a:schemeClr val="accent1">
                      <a:lumMod val="40000"/>
                      <a:lumOff val="60000"/>
                      <a:gamma/>
                      <a:shade val="46275"/>
                      <a:invGamma/>
                    </a:schemeClr>
                  </a:gs>
                  <a:gs pos="100000">
                    <a:schemeClr val="accent1">
                      <a:lumMod val="40000"/>
                      <a:lumOff val="60000"/>
                    </a:schemeClr>
                  </a:gs>
                </a:gsLst>
                <a:lin ang="5400000" scaled="1"/>
              </a:gradFill>
              <a:ln w="38100">
                <a:solidFill>
                  <a:schemeClr val="lt1">
                    <a:lumMod val="95000"/>
                    <a:lumOff val="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endParaRPr lang="en-US"/>
              </a:p>
            </p:txBody>
          </p:sp>
          <p:sp>
            <p:nvSpPr>
              <p:cNvPr id="18" name="AutoShape 13"/>
              <p:cNvSpPr>
                <a:spLocks noChangeArrowheads="1"/>
              </p:cNvSpPr>
              <p:nvPr/>
            </p:nvSpPr>
            <p:spPr bwMode="auto">
              <a:xfrm>
                <a:off x="2579427" y="1433015"/>
                <a:ext cx="158115" cy="1270635"/>
              </a:xfrm>
              <a:prstGeom prst="downArrow">
                <a:avLst>
                  <a:gd name="adj1" fmla="val 50000"/>
                  <a:gd name="adj2" fmla="val 200904"/>
                </a:avLst>
              </a:prstGeom>
              <a:gradFill rotWithShape="0">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sp>
            <p:nvSpPr>
              <p:cNvPr id="19" name="AutoShape 14"/>
              <p:cNvSpPr>
                <a:spLocks noChangeArrowheads="1"/>
              </p:cNvSpPr>
              <p:nvPr/>
            </p:nvSpPr>
            <p:spPr bwMode="auto">
              <a:xfrm>
                <a:off x="6032310" y="1405719"/>
                <a:ext cx="147320" cy="817880"/>
              </a:xfrm>
              <a:prstGeom prst="downArrow">
                <a:avLst>
                  <a:gd name="adj1" fmla="val 50000"/>
                  <a:gd name="adj2" fmla="val 138793"/>
                </a:avLst>
              </a:prstGeom>
              <a:gradFill rotWithShape="0">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sp>
            <p:nvSpPr>
              <p:cNvPr id="20" name="AutoShape 15"/>
              <p:cNvSpPr>
                <a:spLocks noChangeArrowheads="1"/>
              </p:cNvSpPr>
              <p:nvPr/>
            </p:nvSpPr>
            <p:spPr bwMode="auto">
              <a:xfrm>
                <a:off x="3370997" y="3671247"/>
                <a:ext cx="2154555" cy="158750"/>
              </a:xfrm>
              <a:prstGeom prst="rightArrow">
                <a:avLst>
                  <a:gd name="adj1" fmla="val 50000"/>
                  <a:gd name="adj2" fmla="val 339300"/>
                </a:avLst>
              </a:prstGeom>
              <a:gradFill rotWithShape="1">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sp>
            <p:nvSpPr>
              <p:cNvPr id="21" name="AutoShape 16"/>
              <p:cNvSpPr>
                <a:spLocks noChangeArrowheads="1"/>
              </p:cNvSpPr>
              <p:nvPr/>
            </p:nvSpPr>
            <p:spPr bwMode="auto">
              <a:xfrm>
                <a:off x="736979" y="1487606"/>
                <a:ext cx="158750" cy="2071370"/>
              </a:xfrm>
              <a:prstGeom prst="upArrow">
                <a:avLst>
                  <a:gd name="adj1" fmla="val 50000"/>
                  <a:gd name="adj2" fmla="val 326200"/>
                </a:avLst>
              </a:prstGeom>
              <a:gradFill rotWithShape="0">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sp>
            <p:nvSpPr>
              <p:cNvPr id="22" name="AutoShape 17"/>
              <p:cNvSpPr>
                <a:spLocks noChangeArrowheads="1"/>
              </p:cNvSpPr>
              <p:nvPr/>
            </p:nvSpPr>
            <p:spPr bwMode="auto">
              <a:xfrm>
                <a:off x="6632812" y="1446662"/>
                <a:ext cx="168910" cy="2026285"/>
              </a:xfrm>
              <a:prstGeom prst="upArrow">
                <a:avLst>
                  <a:gd name="adj1" fmla="val 50000"/>
                  <a:gd name="adj2" fmla="val 299906"/>
                </a:avLst>
              </a:prstGeom>
              <a:gradFill rotWithShape="0">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sp>
            <p:nvSpPr>
              <p:cNvPr id="23" name="AutoShape 18"/>
              <p:cNvSpPr>
                <a:spLocks noChangeArrowheads="1"/>
              </p:cNvSpPr>
              <p:nvPr/>
            </p:nvSpPr>
            <p:spPr bwMode="auto">
              <a:xfrm>
                <a:off x="7383439" y="1378424"/>
                <a:ext cx="62865" cy="349250"/>
              </a:xfrm>
              <a:prstGeom prst="downArrow">
                <a:avLst>
                  <a:gd name="adj1" fmla="val 50000"/>
                  <a:gd name="adj2" fmla="val 138889"/>
                </a:avLst>
              </a:prstGeom>
              <a:gradFill rotWithShape="0">
                <a:gsLst>
                  <a:gs pos="0">
                    <a:schemeClr val="tx1">
                      <a:lumMod val="75000"/>
                      <a:lumOff val="25000"/>
                    </a:schemeClr>
                  </a:gs>
                  <a:gs pos="50000">
                    <a:schemeClr val="tx1">
                      <a:lumMod val="75000"/>
                      <a:lumOff val="25000"/>
                      <a:gamma/>
                      <a:shade val="46275"/>
                      <a:invGamma/>
                    </a:schemeClr>
                  </a:gs>
                  <a:gs pos="100000">
                    <a:schemeClr val="tx1">
                      <a:lumMod val="75000"/>
                      <a:lumOff val="25000"/>
                    </a:schemeClr>
                  </a:gs>
                </a:gsLst>
                <a:lin ang="5400000" scaled="1"/>
              </a:gradFill>
              <a:ln w="9525">
                <a:solidFill>
                  <a:schemeClr val="tx1">
                    <a:lumMod val="75000"/>
                    <a:lumOff val="25000"/>
                  </a:schemeClr>
                </a:solidFill>
                <a:miter lim="800000"/>
                <a:headEnd/>
                <a:tailEnd/>
              </a:ln>
            </p:spPr>
            <p:txBody>
              <a:bodyPr rot="0" vert="horz" wrap="square" lIns="91440" tIns="45720" rIns="91440" bIns="45720" anchor="t" anchorCtr="0" upright="1">
                <a:noAutofit/>
              </a:bodyPr>
              <a:lstStyle/>
              <a:p>
                <a:endParaRPr lang="en-US"/>
              </a:p>
            </p:txBody>
          </p:sp>
          <p:cxnSp>
            <p:nvCxnSpPr>
              <p:cNvPr id="24" name="AutoShape 19"/>
              <p:cNvCxnSpPr>
                <a:cxnSpLocks noChangeShapeType="1"/>
              </p:cNvCxnSpPr>
              <p:nvPr/>
            </p:nvCxnSpPr>
            <p:spPr bwMode="auto">
              <a:xfrm>
                <a:off x="4244454" y="3098041"/>
                <a:ext cx="417830" cy="1974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5" name="AutoShape 20"/>
              <p:cNvCxnSpPr>
                <a:cxnSpLocks noChangeShapeType="1"/>
              </p:cNvCxnSpPr>
              <p:nvPr/>
            </p:nvCxnSpPr>
            <p:spPr bwMode="auto">
              <a:xfrm flipV="1">
                <a:off x="5049672" y="2975212"/>
                <a:ext cx="333375" cy="3727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6" name="AutoShape 21"/>
              <p:cNvCxnSpPr>
                <a:cxnSpLocks noChangeShapeType="1"/>
              </p:cNvCxnSpPr>
              <p:nvPr/>
            </p:nvCxnSpPr>
            <p:spPr bwMode="auto">
              <a:xfrm flipV="1">
                <a:off x="2879678" y="1705970"/>
                <a:ext cx="2032000" cy="4686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7" name="AutoShape 22"/>
              <p:cNvCxnSpPr>
                <a:cxnSpLocks noChangeShapeType="1"/>
              </p:cNvCxnSpPr>
              <p:nvPr/>
            </p:nvCxnSpPr>
            <p:spPr bwMode="auto">
              <a:xfrm flipH="1">
                <a:off x="2866030" y="1869743"/>
                <a:ext cx="4295140" cy="3670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8" name="AutoShape 23"/>
              <p:cNvCxnSpPr>
                <a:cxnSpLocks noChangeShapeType="1"/>
              </p:cNvCxnSpPr>
              <p:nvPr/>
            </p:nvCxnSpPr>
            <p:spPr bwMode="auto">
              <a:xfrm flipV="1">
                <a:off x="1050878" y="2292824"/>
                <a:ext cx="1365885" cy="12249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9" name="AutoShape 24"/>
              <p:cNvCxnSpPr>
                <a:cxnSpLocks noChangeShapeType="1"/>
              </p:cNvCxnSpPr>
              <p:nvPr/>
            </p:nvCxnSpPr>
            <p:spPr bwMode="auto">
              <a:xfrm flipH="1" flipV="1">
                <a:off x="1869743" y="1937982"/>
                <a:ext cx="497840" cy="2374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0" name="AutoShape 25"/>
              <p:cNvCxnSpPr>
                <a:cxnSpLocks noChangeShapeType="1"/>
              </p:cNvCxnSpPr>
              <p:nvPr/>
            </p:nvCxnSpPr>
            <p:spPr bwMode="auto">
              <a:xfrm>
                <a:off x="1009934" y="2292824"/>
                <a:ext cx="1304290" cy="5245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1" name="AutoShape 26"/>
              <p:cNvCxnSpPr>
                <a:cxnSpLocks noChangeShapeType="1"/>
              </p:cNvCxnSpPr>
              <p:nvPr/>
            </p:nvCxnSpPr>
            <p:spPr bwMode="auto">
              <a:xfrm flipV="1">
                <a:off x="7042245" y="2006221"/>
                <a:ext cx="220345" cy="2768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2" name="AutoShape 27"/>
              <p:cNvCxnSpPr>
                <a:cxnSpLocks noChangeShapeType="1"/>
              </p:cNvCxnSpPr>
              <p:nvPr/>
            </p:nvCxnSpPr>
            <p:spPr bwMode="auto">
              <a:xfrm flipH="1" flipV="1">
                <a:off x="3152633" y="1173707"/>
                <a:ext cx="1749425" cy="4229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3" name="AutoShape 28"/>
              <p:cNvCxnSpPr>
                <a:cxnSpLocks noChangeShapeType="1"/>
              </p:cNvCxnSpPr>
              <p:nvPr/>
            </p:nvCxnSpPr>
            <p:spPr bwMode="auto">
              <a:xfrm flipH="1">
                <a:off x="2306472" y="2579427"/>
                <a:ext cx="2670175" cy="8756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34" name="Curved Down Arrow 33"/>
              <p:cNvSpPr/>
              <p:nvPr/>
            </p:nvSpPr>
            <p:spPr>
              <a:xfrm>
                <a:off x="2047164" y="0"/>
                <a:ext cx="4001770" cy="379730"/>
              </a:xfrm>
              <a:prstGeom prst="curvedDownArrow">
                <a:avLst/>
              </a:prstGeom>
              <a:solidFill>
                <a:schemeClr val="accent6">
                  <a:lumMod val="50000"/>
                </a:schemeClr>
              </a:solidFill>
              <a:ln w="22225"/>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Tree>
    <p:extLst>
      <p:ext uri="{BB962C8B-B14F-4D97-AF65-F5344CB8AC3E}">
        <p14:creationId xmlns:p14="http://schemas.microsoft.com/office/powerpoint/2010/main" val="324475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Servant Leadership</a:t>
            </a:r>
          </a:p>
        </p:txBody>
      </p:sp>
      <p:sp>
        <p:nvSpPr>
          <p:cNvPr id="3" name="Content Placeholder 2"/>
          <p:cNvSpPr>
            <a:spLocks noGrp="1"/>
          </p:cNvSpPr>
          <p:nvPr>
            <p:ph idx="1"/>
          </p:nvPr>
        </p:nvSpPr>
        <p:spPr>
          <a:xfrm>
            <a:off x="457200" y="1219200"/>
            <a:ext cx="8229600" cy="4525963"/>
          </a:xfrm>
        </p:spPr>
        <p:txBody>
          <a:bodyPr>
            <a:normAutofit/>
          </a:bodyPr>
          <a:lstStyle/>
          <a:p>
            <a:r>
              <a:rPr lang="en-US" dirty="0"/>
              <a:t>Provides a framework to create work environments, where the ten characteristics build upon another, and sometimes, </a:t>
            </a:r>
            <a:r>
              <a:rPr lang="en-US" dirty="0" smtClean="0"/>
              <a:t>it is </a:t>
            </a:r>
            <a:r>
              <a:rPr lang="en-US" dirty="0"/>
              <a:t>about weaving one into the other and then we develop a theme </a:t>
            </a:r>
            <a:r>
              <a:rPr lang="en-US" dirty="0" smtClean="0"/>
              <a:t>of:</a:t>
            </a:r>
            <a:endParaRPr lang="en-US" dirty="0"/>
          </a:p>
          <a:p>
            <a:pPr lvl="2">
              <a:buFont typeface="Wingdings" panose="05000000000000000000" pitchFamily="2" charset="2"/>
              <a:buChar char="§"/>
            </a:pPr>
            <a:r>
              <a:rPr lang="en-US" sz="3200" dirty="0"/>
              <a:t>Reflection</a:t>
            </a:r>
          </a:p>
          <a:p>
            <a:pPr lvl="2">
              <a:buFont typeface="Wingdings" panose="05000000000000000000" pitchFamily="2" charset="2"/>
              <a:buChar char="§"/>
            </a:pPr>
            <a:r>
              <a:rPr lang="en-US" sz="3200" dirty="0"/>
              <a:t>Integrity</a:t>
            </a:r>
          </a:p>
          <a:p>
            <a:pPr lvl="2">
              <a:buFont typeface="Wingdings" panose="05000000000000000000" pitchFamily="2" charset="2"/>
              <a:buChar char="§"/>
            </a:pPr>
            <a:r>
              <a:rPr lang="en-US" sz="3200" dirty="0" smtClean="0"/>
              <a:t>Passion</a:t>
            </a:r>
            <a:endParaRPr lang="en-US" sz="3200" dirty="0"/>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7</a:t>
            </a:fld>
            <a:endParaRPr lang="en-US"/>
          </a:p>
        </p:txBody>
      </p:sp>
    </p:spTree>
    <p:extLst>
      <p:ext uri="{BB962C8B-B14F-4D97-AF65-F5344CB8AC3E}">
        <p14:creationId xmlns:p14="http://schemas.microsoft.com/office/powerpoint/2010/main" val="2208429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Characteristics of Servant Leadership</a:t>
            </a:r>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marL="514350" indent="-514350">
              <a:buFont typeface="+mj-lt"/>
              <a:buAutoNum type="arabicPeriod"/>
            </a:pPr>
            <a:r>
              <a:rPr lang="en-US" dirty="0"/>
              <a:t>Listening</a:t>
            </a:r>
          </a:p>
          <a:p>
            <a:pPr marL="514350" indent="-514350">
              <a:buFont typeface="+mj-lt"/>
              <a:buAutoNum type="arabicPeriod"/>
            </a:pPr>
            <a:r>
              <a:rPr lang="en-US" dirty="0"/>
              <a:t>Empathy</a:t>
            </a:r>
          </a:p>
          <a:p>
            <a:pPr marL="514350" indent="-514350">
              <a:buFont typeface="+mj-lt"/>
              <a:buAutoNum type="arabicPeriod"/>
            </a:pPr>
            <a:r>
              <a:rPr lang="en-US" dirty="0"/>
              <a:t>Healing</a:t>
            </a:r>
          </a:p>
          <a:p>
            <a:pPr marL="514350" indent="-514350">
              <a:buFont typeface="+mj-lt"/>
              <a:buAutoNum type="arabicPeriod"/>
            </a:pPr>
            <a:r>
              <a:rPr lang="en-US" dirty="0"/>
              <a:t>Awareness</a:t>
            </a:r>
          </a:p>
          <a:p>
            <a:pPr marL="514350" indent="-514350">
              <a:buFont typeface="+mj-lt"/>
              <a:buAutoNum type="arabicPeriod"/>
            </a:pPr>
            <a:r>
              <a:rPr lang="en-US" dirty="0"/>
              <a:t>Persuasion</a:t>
            </a:r>
          </a:p>
          <a:p>
            <a:pPr marL="514350" indent="-514350">
              <a:buFont typeface="+mj-lt"/>
              <a:buAutoNum type="arabicPeriod"/>
            </a:pPr>
            <a:r>
              <a:rPr lang="en-US" dirty="0"/>
              <a:t>Foresight</a:t>
            </a:r>
          </a:p>
          <a:p>
            <a:pPr marL="514350" indent="-514350">
              <a:buFont typeface="+mj-lt"/>
              <a:buAutoNum type="arabicPeriod"/>
            </a:pPr>
            <a:r>
              <a:rPr lang="en-US" dirty="0"/>
              <a:t>Stewardship</a:t>
            </a:r>
          </a:p>
          <a:p>
            <a:pPr marL="514350" indent="-514350">
              <a:buFont typeface="+mj-lt"/>
              <a:buAutoNum type="arabicPeriod"/>
            </a:pPr>
            <a:r>
              <a:rPr lang="en-US" dirty="0"/>
              <a:t>Commitment to the growth of others</a:t>
            </a:r>
          </a:p>
          <a:p>
            <a:pPr marL="514350" indent="-514350">
              <a:buFont typeface="+mj-lt"/>
              <a:buAutoNum type="arabicPeriod"/>
            </a:pPr>
            <a:r>
              <a:rPr lang="en-US" dirty="0"/>
              <a:t>Change</a:t>
            </a:r>
          </a:p>
          <a:p>
            <a:pPr marL="514350" indent="-514350">
              <a:buFont typeface="+mj-lt"/>
              <a:buAutoNum type="arabicPeriod"/>
            </a:pPr>
            <a:r>
              <a:rPr lang="en-US" dirty="0"/>
              <a:t>Conceptualization</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8</a:t>
            </a:fld>
            <a:endParaRPr lang="en-US"/>
          </a:p>
        </p:txBody>
      </p:sp>
    </p:spTree>
    <p:extLst>
      <p:ext uri="{BB962C8B-B14F-4D97-AF65-F5344CB8AC3E}">
        <p14:creationId xmlns:p14="http://schemas.microsoft.com/office/powerpoint/2010/main" val="2228531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the Servant Leader</a:t>
            </a:r>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r>
              <a:rPr lang="en-US" dirty="0" smtClean="0"/>
              <a:t>Long-term </a:t>
            </a:r>
            <a:r>
              <a:rPr lang="en-US" dirty="0"/>
              <a:t>transformational approach to life and work</a:t>
            </a:r>
          </a:p>
          <a:p>
            <a:r>
              <a:rPr lang="en-US" dirty="0"/>
              <a:t>Begins with the natural feeling </a:t>
            </a:r>
            <a:r>
              <a:rPr lang="en-US" dirty="0" smtClean="0"/>
              <a:t>that </a:t>
            </a:r>
            <a:r>
              <a:rPr lang="en-US" dirty="0"/>
              <a:t>one wants to serve, and serve first</a:t>
            </a:r>
          </a:p>
          <a:p>
            <a:r>
              <a:rPr lang="en-US" dirty="0"/>
              <a:t>Conscious choice brings one to aspire to lead</a:t>
            </a:r>
          </a:p>
          <a:p>
            <a:r>
              <a:rPr lang="en-US" dirty="0"/>
              <a:t>Others highest priority needs are being services</a:t>
            </a:r>
          </a:p>
          <a:p>
            <a:r>
              <a:rPr lang="en-US" dirty="0"/>
              <a:t>Listens receptively</a:t>
            </a:r>
          </a:p>
          <a:p>
            <a:r>
              <a:rPr lang="en-US" dirty="0"/>
              <a:t>Becomes a question-asker, not a </a:t>
            </a:r>
            <a:r>
              <a:rPr lang="en-US" dirty="0" smtClean="0"/>
              <a:t>solution-giver</a:t>
            </a:r>
            <a:endParaRPr lang="en-US" dirty="0"/>
          </a:p>
          <a:p>
            <a:r>
              <a:rPr lang="en-US" dirty="0"/>
              <a:t>Uses foresight and courage</a:t>
            </a:r>
          </a:p>
          <a:p>
            <a:r>
              <a:rPr lang="en-US" dirty="0"/>
              <a:t>Uses persuasion</a:t>
            </a:r>
          </a:p>
          <a:p>
            <a:r>
              <a:rPr lang="en-US" dirty="0"/>
              <a:t>Looks for alternative for use of power and control</a:t>
            </a:r>
          </a:p>
          <a:p>
            <a:r>
              <a:rPr lang="en-US" dirty="0"/>
              <a:t>Ability to appreciate ambiguity, </a:t>
            </a:r>
            <a:r>
              <a:rPr lang="en-US" dirty="0" smtClean="0"/>
              <a:t>and/or </a:t>
            </a:r>
            <a:r>
              <a:rPr lang="en-US" dirty="0"/>
              <a:t>paradox</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9</a:t>
            </a:fld>
            <a:endParaRPr lang="en-US"/>
          </a:p>
        </p:txBody>
      </p:sp>
    </p:spTree>
    <p:extLst>
      <p:ext uri="{BB962C8B-B14F-4D97-AF65-F5344CB8AC3E}">
        <p14:creationId xmlns:p14="http://schemas.microsoft.com/office/powerpoint/2010/main" val="4148031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1809</TotalTime>
  <Words>500</Words>
  <Application>Microsoft Macintosh PowerPoint</Application>
  <PresentationFormat>On-screen Show (4:3)</PresentationFormat>
  <Paragraphs>100</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Classified Leadership Institute</vt:lpstr>
      <vt:lpstr>TODAY</vt:lpstr>
      <vt:lpstr>PowerPoint Presentation</vt:lpstr>
      <vt:lpstr>Primary Aims</vt:lpstr>
      <vt:lpstr>What is Servant Leadership</vt:lpstr>
      <vt:lpstr>The “Aha” Journey!</vt:lpstr>
      <vt:lpstr>Servant Leadership</vt:lpstr>
      <vt:lpstr>10 Characteristics of Servant Leadership</vt:lpstr>
      <vt:lpstr>Who is the Servant Leader</vt:lpstr>
      <vt:lpstr> Servant Leadership is marginally organizational,  as it is  primarily attitudinal</vt:lpstr>
      <vt:lpstr>Severant Leadership</vt:lpstr>
      <vt:lpstr>PowerPoint Presentation</vt:lpstr>
      <vt:lpstr>Mentoring</vt:lpstr>
      <vt:lpstr>PowerPoint Presentation</vt:lpstr>
      <vt:lpstr>Questions to Ponder</vt:lpstr>
      <vt:lpstr>PowerPoint Presentation</vt:lpstr>
      <vt:lpstr>PowerPoint Presentation</vt:lpstr>
    </vt:vector>
  </TitlesOfParts>
  <Company>Chancellor's Office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2012</dc:title>
  <dc:creator>Paul Feist</dc:creator>
  <cp:lastModifiedBy>Microsoft Office User</cp:lastModifiedBy>
  <cp:revision>105</cp:revision>
  <cp:lastPrinted>2017-06-16T16:22:30Z</cp:lastPrinted>
  <dcterms:created xsi:type="dcterms:W3CDTF">2012-08-17T21:54:29Z</dcterms:created>
  <dcterms:modified xsi:type="dcterms:W3CDTF">2017-06-27T15:39:56Z</dcterms:modified>
</cp:coreProperties>
</file>